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7034213" cy="10164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42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1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55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80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82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19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86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70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83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933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96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6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07C8-941E-426C-AF9F-E2B8A4563E15}" type="datetimeFigureOut">
              <a:rPr kumimoji="1" lang="ja-JP" altLang="en-US" smtClean="0"/>
              <a:t>2023/3/20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ECDC3-02F1-4FC0-921A-B9E904738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56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491894-98A5-55BD-8AE3-96C758C72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890236"/>
          </a:xfrm>
        </p:spPr>
        <p:txBody>
          <a:bodyPr>
            <a:normAutofit/>
          </a:bodyPr>
          <a:lstStyle/>
          <a:p>
            <a:r>
              <a:rPr kumimoji="1" lang="ja-JP" altLang="en-US" sz="2600" dirty="0"/>
              <a:t>アンケートの実施概要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C4A876-15D0-E260-F9AF-64E153DA8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383927"/>
            <a:ext cx="8543925" cy="89023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ja-JP" altLang="en-US" sz="1600" dirty="0"/>
              <a:t>新たな介護保険事業計画・高齢者福祉計画の策定にあたり、以下のアンケートを実施。</a:t>
            </a:r>
            <a:endParaRPr lang="en-US" altLang="ja-JP" sz="1600" dirty="0"/>
          </a:p>
          <a:p>
            <a:pPr>
              <a:lnSpc>
                <a:spcPct val="100000"/>
              </a:lnSpc>
            </a:pPr>
            <a:r>
              <a:rPr kumimoji="1" lang="ja-JP" altLang="en-US" sz="1600" dirty="0"/>
              <a:t>現在入力・集計作業を実施中。資料内に示されているすべての値は速報値であり、修正されることがある。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A1264AA5-FA6B-D4A6-1FE4-AE033DC1E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408397"/>
              </p:ext>
            </p:extLst>
          </p:nvPr>
        </p:nvGraphicFramePr>
        <p:xfrm>
          <a:off x="328341" y="2520692"/>
          <a:ext cx="9194480" cy="3044085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144127">
                  <a:extLst>
                    <a:ext uri="{9D8B030D-6E8A-4147-A177-3AD203B41FA5}">
                      <a16:colId xmlns:a16="http://schemas.microsoft.com/office/drawing/2014/main" val="1108404299"/>
                    </a:ext>
                  </a:extLst>
                </a:gridCol>
                <a:gridCol w="2126493">
                  <a:extLst>
                    <a:ext uri="{9D8B030D-6E8A-4147-A177-3AD203B41FA5}">
                      <a16:colId xmlns:a16="http://schemas.microsoft.com/office/drawing/2014/main" val="2307517888"/>
                    </a:ext>
                  </a:extLst>
                </a:gridCol>
                <a:gridCol w="1230965">
                  <a:extLst>
                    <a:ext uri="{9D8B030D-6E8A-4147-A177-3AD203B41FA5}">
                      <a16:colId xmlns:a16="http://schemas.microsoft.com/office/drawing/2014/main" val="1938061916"/>
                    </a:ext>
                  </a:extLst>
                </a:gridCol>
                <a:gridCol w="1230965">
                  <a:extLst>
                    <a:ext uri="{9D8B030D-6E8A-4147-A177-3AD203B41FA5}">
                      <a16:colId xmlns:a16="http://schemas.microsoft.com/office/drawing/2014/main" val="2401016216"/>
                    </a:ext>
                  </a:extLst>
                </a:gridCol>
                <a:gridCol w="1230965">
                  <a:extLst>
                    <a:ext uri="{9D8B030D-6E8A-4147-A177-3AD203B41FA5}">
                      <a16:colId xmlns:a16="http://schemas.microsoft.com/office/drawing/2014/main" val="2164876178"/>
                    </a:ext>
                  </a:extLst>
                </a:gridCol>
                <a:gridCol w="1230965">
                  <a:extLst>
                    <a:ext uri="{9D8B030D-6E8A-4147-A177-3AD203B41FA5}">
                      <a16:colId xmlns:a16="http://schemas.microsoft.com/office/drawing/2014/main" val="2734487294"/>
                    </a:ext>
                  </a:extLst>
                </a:gridCol>
              </a:tblGrid>
              <a:tr h="5433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accent6"/>
                          </a:solidFill>
                        </a:rPr>
                        <a:t>調査名</a:t>
                      </a: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accent6"/>
                          </a:solidFill>
                        </a:rPr>
                        <a:t>対象者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accent6"/>
                          </a:solidFill>
                        </a:rPr>
                        <a:t>配布数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accent6"/>
                          </a:solidFill>
                        </a:rPr>
                        <a:t>配布・回収</a:t>
                      </a:r>
                      <a:r>
                        <a:rPr kumimoji="1" lang="en-US" altLang="ja-JP" sz="1100" dirty="0">
                          <a:solidFill>
                            <a:schemeClr val="accent6"/>
                          </a:solidFill>
                        </a:rPr>
                        <a:t/>
                      </a:r>
                      <a:br>
                        <a:rPr kumimoji="1" lang="en-US" altLang="ja-JP" sz="1100" dirty="0">
                          <a:solidFill>
                            <a:schemeClr val="accent6"/>
                          </a:solidFill>
                        </a:rPr>
                      </a:br>
                      <a:r>
                        <a:rPr kumimoji="1" lang="ja-JP" altLang="en-US" sz="1100" dirty="0">
                          <a:solidFill>
                            <a:schemeClr val="accent6"/>
                          </a:solidFill>
                        </a:rPr>
                        <a:t>方法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accent6"/>
                          </a:solidFill>
                        </a:rPr>
                        <a:t>回収数</a:t>
                      </a:r>
                      <a:endParaRPr kumimoji="1" lang="en-US" altLang="ja-JP" sz="1100" dirty="0">
                        <a:solidFill>
                          <a:schemeClr val="accent6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accent6"/>
                          </a:solidFill>
                        </a:rPr>
                        <a:t>（うち</a:t>
                      </a:r>
                      <a:r>
                        <a:rPr kumimoji="1" lang="en-US" altLang="ja-JP" sz="1100" dirty="0">
                          <a:solidFill>
                            <a:schemeClr val="accent6"/>
                          </a:solidFill>
                        </a:rPr>
                        <a:t>Web</a:t>
                      </a:r>
                      <a:r>
                        <a:rPr kumimoji="1" lang="ja-JP" altLang="en-US" sz="1100" dirty="0">
                          <a:solidFill>
                            <a:schemeClr val="accent6"/>
                          </a:solidFill>
                        </a:rPr>
                        <a:t>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accent6"/>
                          </a:solidFill>
                        </a:rPr>
                        <a:t>回収率（前回）</a:t>
                      </a:r>
                      <a:endParaRPr kumimoji="1" lang="ja-JP" altLang="en-US" sz="1100" dirty="0">
                        <a:solidFill>
                          <a:schemeClr val="accent6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321252"/>
                  </a:ext>
                </a:extLst>
              </a:tr>
              <a:tr h="625191">
                <a:tc>
                  <a:txBody>
                    <a:bodyPr/>
                    <a:lstStyle/>
                    <a:p>
                      <a:pPr marL="228600" indent="-228600">
                        <a:buFont typeface="+mj-ea"/>
                        <a:buAutoNum type="circleNumDbPlain"/>
                      </a:pPr>
                      <a:r>
                        <a:rPr kumimoji="1" lang="ja-JP" altLang="en-US" sz="1100" dirty="0" smtClean="0"/>
                        <a:t>一般高齢者（介護</a:t>
                      </a:r>
                      <a:r>
                        <a:rPr kumimoji="1" lang="ja-JP" altLang="en-US" sz="1100" dirty="0"/>
                        <a:t>予防・日常</a:t>
                      </a:r>
                      <a:r>
                        <a:rPr kumimoji="1" lang="ja-JP" altLang="en-US" sz="1100" dirty="0" smtClean="0"/>
                        <a:t>生活圏域</a:t>
                      </a:r>
                      <a:r>
                        <a:rPr kumimoji="1" lang="ja-JP" altLang="en-US" sz="1100" dirty="0"/>
                        <a:t>ニーズ</a:t>
                      </a:r>
                      <a:r>
                        <a:rPr kumimoji="1" lang="ja-JP" altLang="en-US" sz="1100" dirty="0" smtClean="0"/>
                        <a:t>調査）</a:t>
                      </a: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/>
                        <a:t>認定を受けていない高齢者</a:t>
                      </a:r>
                      <a:endParaRPr kumimoji="1" lang="en-US" altLang="ja-JP" sz="1100" dirty="0"/>
                    </a:p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/>
                        <a:t>要支援１・２認定者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2,000</a:t>
                      </a:r>
                      <a:r>
                        <a:rPr kumimoji="1" lang="ja-JP" altLang="en-US" sz="1100" dirty="0"/>
                        <a:t>票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郵送または</a:t>
                      </a:r>
                      <a:r>
                        <a:rPr kumimoji="1" lang="en-US" altLang="ja-JP" sz="1000" dirty="0"/>
                        <a:t>Web</a:t>
                      </a:r>
                      <a:endParaRPr kumimoji="1" lang="ja-JP" altLang="en-US" sz="1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1,387</a:t>
                      </a:r>
                      <a:r>
                        <a:rPr kumimoji="1" lang="ja-JP" altLang="en-US" sz="1100" dirty="0"/>
                        <a:t>票</a:t>
                      </a:r>
                      <a:r>
                        <a:rPr kumimoji="1" lang="en-US" altLang="ja-JP" sz="1000" dirty="0"/>
                        <a:t/>
                      </a:r>
                      <a:br>
                        <a:rPr kumimoji="1" lang="en-US" altLang="ja-JP" sz="1000" dirty="0"/>
                      </a:br>
                      <a:r>
                        <a:rPr kumimoji="1" lang="ja-JP" altLang="en-US" sz="1000" dirty="0"/>
                        <a:t>（</a:t>
                      </a:r>
                      <a:r>
                        <a:rPr kumimoji="1" lang="en-US" altLang="ja-JP" sz="1000" dirty="0"/>
                        <a:t>75</a:t>
                      </a:r>
                      <a:r>
                        <a:rPr kumimoji="1" lang="ja-JP" altLang="en-US" sz="1000" dirty="0"/>
                        <a:t>票）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/>
                        <a:t>69.4</a:t>
                      </a:r>
                      <a:r>
                        <a:rPr kumimoji="1" lang="ja-JP" altLang="en-US" sz="1100" dirty="0" smtClean="0"/>
                        <a:t>％</a:t>
                      </a:r>
                      <a:r>
                        <a:rPr kumimoji="1" lang="ja-JP" altLang="en-US" sz="1100" dirty="0" smtClean="0"/>
                        <a:t>（</a:t>
                      </a:r>
                      <a:r>
                        <a:rPr kumimoji="1" lang="en-US" altLang="ja-JP" sz="1100" dirty="0" smtClean="0"/>
                        <a:t>70.9</a:t>
                      </a:r>
                      <a:r>
                        <a:rPr kumimoji="1" lang="ja-JP" altLang="en-US" sz="1100" dirty="0" smtClean="0"/>
                        <a:t>％</a:t>
                      </a:r>
                      <a:r>
                        <a:rPr kumimoji="1" lang="ja-JP" altLang="en-US" sz="1100" dirty="0" smtClean="0"/>
                        <a:t>）</a:t>
                      </a:r>
                      <a:endParaRPr kumimoji="1" lang="ja-JP" altLang="en-US" sz="1100" dirty="0"/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232998"/>
                  </a:ext>
                </a:extLst>
              </a:tr>
              <a:tr h="625191">
                <a:tc>
                  <a:txBody>
                    <a:bodyPr/>
                    <a:lstStyle/>
                    <a:p>
                      <a:pPr marL="228600" indent="-228600">
                        <a:buFont typeface="+mj-ea"/>
                        <a:buAutoNum type="circleNumDbPlain" startAt="2"/>
                      </a:pPr>
                      <a:r>
                        <a:rPr kumimoji="1" lang="ja-JP" altLang="en-US" sz="1100" dirty="0"/>
                        <a:t>居宅要支援・要介護者調査</a:t>
                      </a: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/>
                        <a:t>居宅要支援・要介護認定者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600</a:t>
                      </a:r>
                      <a:r>
                        <a:rPr kumimoji="1" lang="ja-JP" altLang="en-US" sz="1100" dirty="0"/>
                        <a:t>票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郵送または</a:t>
                      </a:r>
                      <a:r>
                        <a:rPr kumimoji="1" lang="en-US" altLang="ja-JP" sz="1000" dirty="0"/>
                        <a:t>Web</a:t>
                      </a:r>
                      <a:endParaRPr kumimoji="1" lang="ja-JP" altLang="en-US" sz="1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342</a:t>
                      </a:r>
                      <a:r>
                        <a:rPr kumimoji="1" lang="ja-JP" altLang="en-US" sz="1100" dirty="0"/>
                        <a:t>票</a:t>
                      </a:r>
                      <a:r>
                        <a:rPr kumimoji="1" lang="en-US" altLang="ja-JP" sz="1000" dirty="0"/>
                        <a:t/>
                      </a:r>
                      <a:br>
                        <a:rPr kumimoji="1" lang="en-US" altLang="ja-JP" sz="1000" dirty="0"/>
                      </a:br>
                      <a:r>
                        <a:rPr kumimoji="1" lang="ja-JP" altLang="en-US" sz="1000" dirty="0"/>
                        <a:t>（</a:t>
                      </a:r>
                      <a:r>
                        <a:rPr kumimoji="1" lang="en-US" altLang="ja-JP" sz="1000" dirty="0"/>
                        <a:t>17</a:t>
                      </a:r>
                      <a:r>
                        <a:rPr kumimoji="1" lang="ja-JP" altLang="en-US" sz="1000" dirty="0"/>
                        <a:t>票）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57.0</a:t>
                      </a:r>
                      <a:r>
                        <a:rPr kumimoji="1" lang="ja-JP" altLang="en-US" sz="1100" dirty="0" smtClean="0"/>
                        <a:t>％</a:t>
                      </a:r>
                      <a:endParaRPr kumimoji="1" lang="en-US" altLang="ja-JP" sz="1100" dirty="0" smtClean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（</a:t>
                      </a:r>
                      <a:r>
                        <a:rPr kumimoji="1" lang="en-US" altLang="ja-JP" sz="1100" dirty="0" smtClean="0"/>
                        <a:t>57.3</a:t>
                      </a:r>
                      <a:r>
                        <a:rPr kumimoji="1" lang="ja-JP" altLang="en-US" sz="1100" dirty="0" smtClean="0"/>
                        <a:t>％</a:t>
                      </a:r>
                      <a:r>
                        <a:rPr kumimoji="1" lang="ja-JP" altLang="en-US" sz="1100" dirty="0" smtClean="0"/>
                        <a:t>）</a:t>
                      </a:r>
                      <a:endParaRPr kumimoji="1" lang="ja-JP" altLang="en-US" sz="1100" dirty="0"/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360757"/>
                  </a:ext>
                </a:extLst>
              </a:tr>
              <a:tr h="625191">
                <a:tc>
                  <a:txBody>
                    <a:bodyPr/>
                    <a:lstStyle/>
                    <a:p>
                      <a:pPr marL="228600" indent="-228600">
                        <a:buFont typeface="+mj-ea"/>
                        <a:buAutoNum type="circleNumDbPlain" startAt="3"/>
                      </a:pPr>
                      <a:r>
                        <a:rPr kumimoji="1" lang="ja-JP" altLang="en-US" sz="1100" dirty="0"/>
                        <a:t>介護保険サービス事業者調査</a:t>
                      </a: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/>
                        <a:t>介護保険サービス事業所を運営する者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200</a:t>
                      </a:r>
                      <a:r>
                        <a:rPr kumimoji="1" lang="ja-JP" altLang="en-US" sz="1100" dirty="0"/>
                        <a:t>票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郵送または</a:t>
                      </a:r>
                      <a:r>
                        <a:rPr kumimoji="1" lang="en-US" altLang="ja-JP" sz="1000" dirty="0"/>
                        <a:t>Web</a:t>
                      </a:r>
                      <a:endParaRPr kumimoji="1" lang="ja-JP" altLang="en-US" sz="1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129</a:t>
                      </a:r>
                      <a:r>
                        <a:rPr kumimoji="1" lang="ja-JP" altLang="en-US" sz="1100" dirty="0"/>
                        <a:t>票</a:t>
                      </a:r>
                      <a:r>
                        <a:rPr kumimoji="1" lang="en-US" altLang="ja-JP" sz="1000" dirty="0"/>
                        <a:t/>
                      </a:r>
                      <a:br>
                        <a:rPr kumimoji="1" lang="en-US" altLang="ja-JP" sz="1000" dirty="0"/>
                      </a:br>
                      <a:r>
                        <a:rPr kumimoji="1" lang="ja-JP" altLang="en-US" sz="1000" dirty="0"/>
                        <a:t>（</a:t>
                      </a:r>
                      <a:r>
                        <a:rPr kumimoji="1" lang="en-US" altLang="ja-JP" sz="1000" dirty="0"/>
                        <a:t>45</a:t>
                      </a:r>
                      <a:r>
                        <a:rPr kumimoji="1" lang="ja-JP" altLang="en-US" sz="1000" dirty="0"/>
                        <a:t>票）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64.5</a:t>
                      </a:r>
                      <a:r>
                        <a:rPr kumimoji="1" lang="ja-JP" altLang="en-US" sz="1100" dirty="0" smtClean="0"/>
                        <a:t>％</a:t>
                      </a:r>
                      <a:endParaRPr kumimoji="1" lang="en-US" altLang="ja-JP" sz="1100" dirty="0" smtClean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（</a:t>
                      </a:r>
                      <a:r>
                        <a:rPr kumimoji="1" lang="en-US" altLang="ja-JP" sz="1100" dirty="0" smtClean="0"/>
                        <a:t>-</a:t>
                      </a:r>
                      <a:r>
                        <a:rPr kumimoji="1" lang="ja-JP" altLang="en-US" sz="1100" dirty="0" smtClean="0"/>
                        <a:t>）</a:t>
                      </a:r>
                      <a:endParaRPr kumimoji="1" lang="ja-JP" altLang="en-US" sz="1100" dirty="0"/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947143"/>
                  </a:ext>
                </a:extLst>
              </a:tr>
              <a:tr h="625191">
                <a:tc>
                  <a:txBody>
                    <a:bodyPr/>
                    <a:lstStyle/>
                    <a:p>
                      <a:pPr marL="228600" indent="-228600">
                        <a:buFont typeface="+mj-ea"/>
                        <a:buAutoNum type="circleNumDbPlain" startAt="4"/>
                      </a:pPr>
                      <a:r>
                        <a:rPr kumimoji="1" lang="ja-JP" altLang="en-US" sz="1100" dirty="0"/>
                        <a:t>居宅介護支援専門員（ケアマネジャー）調査</a:t>
                      </a:r>
                    </a:p>
                  </a:txBody>
                  <a:tcPr anchor="ctr">
                    <a:lnL w="12700" cmpd="sng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indent="-14400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dirty="0"/>
                        <a:t>居宅介護支援専門員</a:t>
                      </a:r>
                      <a:r>
                        <a:rPr kumimoji="1" lang="en-US" altLang="ja-JP" sz="1100" dirty="0"/>
                        <a:t/>
                      </a:r>
                      <a:br>
                        <a:rPr kumimoji="1" lang="en-US" altLang="ja-JP" sz="1100" dirty="0"/>
                      </a:br>
                      <a:r>
                        <a:rPr kumimoji="1" lang="ja-JP" altLang="en-US" sz="1100" dirty="0"/>
                        <a:t>（ケアマネジャー）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132</a:t>
                      </a:r>
                      <a:r>
                        <a:rPr kumimoji="1" lang="ja-JP" altLang="en-US" sz="1100" dirty="0"/>
                        <a:t>票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/>
                          <a:ea typeface="Meiryo UI"/>
                          <a:cs typeface="+mn-cs"/>
                        </a:rPr>
                        <a:t>郵送または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/>
                          <a:ea typeface="Meiryo UI"/>
                          <a:cs typeface="+mn-cs"/>
                        </a:rPr>
                        <a:t>Web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/>
                        <a:ea typeface="Meiryo UI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110</a:t>
                      </a:r>
                      <a:r>
                        <a:rPr kumimoji="1" lang="ja-JP" altLang="en-US" sz="1100" dirty="0"/>
                        <a:t>票</a:t>
                      </a:r>
                      <a:r>
                        <a:rPr kumimoji="1" lang="en-US" altLang="ja-JP" sz="1000" dirty="0"/>
                        <a:t/>
                      </a:r>
                      <a:br>
                        <a:rPr kumimoji="1" lang="en-US" altLang="ja-JP" sz="1000" dirty="0"/>
                      </a:br>
                      <a:r>
                        <a:rPr kumimoji="1" lang="ja-JP" altLang="en-US" sz="1000" dirty="0"/>
                        <a:t>（</a:t>
                      </a:r>
                      <a:r>
                        <a:rPr kumimoji="1" lang="en-US" altLang="ja-JP" sz="1000" dirty="0"/>
                        <a:t>16</a:t>
                      </a:r>
                      <a:r>
                        <a:rPr kumimoji="1" lang="ja-JP" altLang="en-US" sz="1000" dirty="0"/>
                        <a:t>票）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83.3</a:t>
                      </a:r>
                      <a:r>
                        <a:rPr kumimoji="1" lang="ja-JP" altLang="en-US" sz="1100" dirty="0" smtClean="0"/>
                        <a:t>％</a:t>
                      </a:r>
                      <a:endParaRPr kumimoji="1" lang="en-US" altLang="ja-JP" sz="1100" dirty="0" smtClean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（</a:t>
                      </a:r>
                      <a:r>
                        <a:rPr kumimoji="1" lang="en-US" altLang="ja-JP" sz="1100" dirty="0" smtClean="0"/>
                        <a:t>79.0</a:t>
                      </a:r>
                      <a:r>
                        <a:rPr kumimoji="1" lang="ja-JP" altLang="en-US" sz="1100" dirty="0" smtClean="0"/>
                        <a:t>％</a:t>
                      </a:r>
                      <a:r>
                        <a:rPr kumimoji="1" lang="ja-JP" altLang="en-US" sz="1100" dirty="0" smtClean="0"/>
                        <a:t>）</a:t>
                      </a:r>
                      <a:endParaRPr kumimoji="1" lang="ja-JP" altLang="en-US" sz="1100" dirty="0"/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5606390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8386354" y="209006"/>
            <a:ext cx="1136467" cy="4833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</a:t>
            </a:r>
            <a:r>
              <a:rPr kumimoji="1" lang="ja-JP" altLang="en-US" dirty="0"/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513842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9D3"/>
      </a:accent1>
      <a:accent2>
        <a:srgbClr val="FEFF00"/>
      </a:accent2>
      <a:accent3>
        <a:srgbClr val="FF0097"/>
      </a:accent3>
      <a:accent4>
        <a:srgbClr val="A500B1"/>
      </a:accent4>
      <a:accent5>
        <a:srgbClr val="0060AD"/>
      </a:accent5>
      <a:accent6>
        <a:srgbClr val="CB9D73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203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アンケートの実施概要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第９期富津市介護保険事業計画・富津市高齢者福祉計画 策定に向けたアンケート</dc:title>
  <dc:creator>廣田 平</dc:creator>
  <cp:lastModifiedBy>各務原市役所</cp:lastModifiedBy>
  <cp:revision>33</cp:revision>
  <cp:lastPrinted>2023-03-20T03:27:22Z</cp:lastPrinted>
  <dcterms:created xsi:type="dcterms:W3CDTF">2023-01-05T08:02:54Z</dcterms:created>
  <dcterms:modified xsi:type="dcterms:W3CDTF">2023-03-20T03:27:24Z</dcterms:modified>
</cp:coreProperties>
</file>